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7" r:id="rId2"/>
    <p:sldId id="258" r:id="rId3"/>
    <p:sldId id="259" r:id="rId4"/>
    <p:sldId id="283" r:id="rId5"/>
    <p:sldId id="264" r:id="rId6"/>
    <p:sldId id="266" r:id="rId7"/>
    <p:sldId id="268" r:id="rId8"/>
    <p:sldId id="269" r:id="rId9"/>
    <p:sldId id="270" r:id="rId10"/>
    <p:sldId id="271" r:id="rId11"/>
    <p:sldId id="272" r:id="rId12"/>
    <p:sldId id="273" r:id="rId13"/>
    <p:sldId id="275" r:id="rId14"/>
    <p:sldId id="292" r:id="rId15"/>
    <p:sldId id="276" r:id="rId16"/>
    <p:sldId id="277" r:id="rId17"/>
    <p:sldId id="278" r:id="rId18"/>
    <p:sldId id="279" r:id="rId19"/>
    <p:sldId id="280" r:id="rId20"/>
    <p:sldId id="285" r:id="rId21"/>
    <p:sldId id="288" r:id="rId2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7BCA90C-3A8B-4C17-A90B-C2CE9C9BC2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5498B6-5403-4D91-BAF2-CDE018FE8F9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12/13/2020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580B2B-B1BA-43EC-BA6F-98202AEE8A3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7C4A81-E38C-4CF9-A3EF-9675319749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E4923069-F9E1-4F4F-A45A-3B26B904EB1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46754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12/13/2020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9B110602-7A6E-4E5C-A9ED-1F051209C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680189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6576">
              <a:defRPr/>
            </a:pPr>
            <a:fld id="{C22E6055-9C65-4092-A501-4846081C0FC4}" type="slidenum">
              <a:rPr lang="en-US">
                <a:solidFill>
                  <a:prstClr val="black"/>
                </a:solidFill>
                <a:latin typeface="Calibri"/>
              </a:rPr>
              <a:pPr defTabSz="966576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64CD97-1135-4C55-9456-92EC9C9D682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12/13/2020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19CD00-5A30-4AD5-B1D9-12690448FE0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3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4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36ECF0-F5BD-47FD-A8D3-2B1738B1DA2C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31FC70-D5EB-4406-A017-87A5F7915E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104692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31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ECF0-F5BD-47FD-A8D3-2B1738B1DA2C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1FC70-D5EB-4406-A017-87A5F7915E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329799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2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ECF0-F5BD-47FD-A8D3-2B1738B1DA2C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1FC70-D5EB-4406-A017-87A5F7915E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959287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ECF0-F5BD-47FD-A8D3-2B1738B1DA2C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1FC70-D5EB-4406-A017-87A5F7915E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08888943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ECF0-F5BD-47FD-A8D3-2B1738B1DA2C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1FC70-D5EB-4406-A017-87A5F7915E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13941070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3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3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ECF0-F5BD-47FD-A8D3-2B1738B1DA2C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1FC70-D5EB-4406-A017-87A5F7915E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928938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6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444296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ECF0-F5BD-47FD-A8D3-2B1738B1DA2C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1FC70-D5EB-4406-A017-87A5F7915E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324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ECF0-F5BD-47FD-A8D3-2B1738B1DA2C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1FC70-D5EB-4406-A017-87A5F7915E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552609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ECF0-F5BD-47FD-A8D3-2B1738B1DA2C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1FC70-D5EB-4406-A017-87A5F7915E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65409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E36ECF0-F5BD-47FD-A8D3-2B1738B1DA2C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1FC70-D5EB-4406-A017-87A5F7915E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5875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36ECF0-F5BD-47FD-A8D3-2B1738B1DA2C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3" y="6407946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31FC70-D5EB-4406-A017-87A5F7915E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11652945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30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36ECF0-F5BD-47FD-A8D3-2B1738B1DA2C}" type="datetimeFigureOut">
              <a:rPr lang="en-US" smtClean="0"/>
              <a:pPr/>
              <a:t>12/12/2020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3" y="6407946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6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431FC70-D5EB-4406-A017-87A5F7915E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46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51367"/>
            <a:ext cx="7772400" cy="83099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Who Is Jesus?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82364"/>
            <a:ext cx="7772400" cy="50783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Colossians 1:15-23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975" y="1481330"/>
            <a:ext cx="8880050" cy="4401205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baseline="0" dirty="0"/>
              <a:t>Shown In His Relationship To The Creation.</a:t>
            </a:r>
            <a:r>
              <a:rPr lang="en-US" b="1" dirty="0"/>
              <a:t> </a:t>
            </a:r>
            <a:r>
              <a:rPr lang="en-US" b="1" baseline="0" dirty="0"/>
              <a:t>Colossians 1:16</a:t>
            </a:r>
          </a:p>
          <a:p>
            <a:r>
              <a:rPr lang="en-US" b="1" baseline="0" dirty="0"/>
              <a:t>All things were created</a:t>
            </a:r>
            <a:r>
              <a:rPr lang="en-US" baseline="0" dirty="0"/>
              <a:t> </a:t>
            </a:r>
            <a:r>
              <a:rPr lang="en-US" i="1" baseline="0" dirty="0"/>
              <a:t>“</a:t>
            </a:r>
            <a:r>
              <a:rPr lang="en-US" b="1" i="1" baseline="0" dirty="0"/>
              <a:t>for Him</a:t>
            </a:r>
            <a:r>
              <a:rPr lang="en-US" i="1" baseline="0" dirty="0"/>
              <a:t>.”</a:t>
            </a:r>
            <a:r>
              <a:rPr lang="en-US" b="1" baseline="0" dirty="0"/>
              <a:t> Colossians 1:16 </a:t>
            </a:r>
            <a:r>
              <a:rPr lang="en-US" b="1" i="1" baseline="0" dirty="0"/>
              <a:t>(To be His.)</a:t>
            </a:r>
          </a:p>
          <a:p>
            <a:r>
              <a:rPr lang="en-US" baseline="0" dirty="0"/>
              <a:t>That is to say, creation was created to be His and to give Him glory. </a:t>
            </a:r>
            <a:r>
              <a:rPr lang="en-US" dirty="0"/>
              <a:t>Those who believe in naturalism, see no real purpose in the creation.</a:t>
            </a:r>
          </a:p>
          <a:p>
            <a:r>
              <a:rPr lang="en-US" dirty="0"/>
              <a:t>Instead of Christ being a created angel, He is the creator of all angelic beings. (cf. Hebrews 1)</a:t>
            </a:r>
            <a:br>
              <a:rPr lang="en-US" dirty="0"/>
            </a:br>
            <a:r>
              <a:rPr lang="en-US" dirty="0"/>
              <a:t>cf. Worship of angels. (Colossians 2:18)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A6187B2-835C-4257-B7A8-7F090A473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2522"/>
            <a:ext cx="8229600" cy="723275"/>
          </a:xfrm>
        </p:spPr>
        <p:txBody>
          <a:bodyPr>
            <a:spAutoFit/>
          </a:bodyPr>
          <a:lstStyle/>
          <a:p>
            <a:r>
              <a:rPr lang="en-US" baseline="0" dirty="0">
                <a:solidFill>
                  <a:schemeClr val="tx1"/>
                </a:solidFill>
              </a:rPr>
              <a:t>Christ’s Preeminence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225" y="1587690"/>
            <a:ext cx="8591550" cy="436016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/>
              <a:t>Shown In His Relationship To The Creation. Colossians 1:16</a:t>
            </a:r>
          </a:p>
          <a:p>
            <a:r>
              <a:rPr lang="en-US" sz="2600" b="1" dirty="0"/>
              <a:t>In Him in</a:t>
            </a:r>
            <a:r>
              <a:rPr lang="en-US" sz="2600" dirty="0"/>
              <a:t> </a:t>
            </a:r>
            <a:r>
              <a:rPr lang="en-US" sz="2600" i="1" dirty="0"/>
              <a:t>“</a:t>
            </a:r>
            <a:r>
              <a:rPr lang="en-US" sz="2600" b="1" i="1" dirty="0"/>
              <a:t>all things consist</a:t>
            </a:r>
            <a:r>
              <a:rPr lang="en-US" sz="2600" i="1" dirty="0"/>
              <a:t>” </a:t>
            </a:r>
            <a:r>
              <a:rPr lang="en-US" sz="2600" b="1" dirty="0"/>
              <a:t>(hold together). (Colossians 1:17)</a:t>
            </a:r>
          </a:p>
          <a:p>
            <a:r>
              <a:rPr lang="en-US" sz="2600" dirty="0"/>
              <a:t>He is Lord of the universe and is </a:t>
            </a:r>
            <a:r>
              <a:rPr lang="en-US" sz="2600" i="1" dirty="0"/>
              <a:t>“upholding all things by the word of his power”</a:t>
            </a:r>
            <a:r>
              <a:rPr lang="en-US" sz="2600" dirty="0"/>
              <a:t> (Hebrews 1:3)</a:t>
            </a:r>
          </a:p>
          <a:p>
            <a:r>
              <a:rPr lang="en-US" sz="2600" dirty="0"/>
              <a:t>The natural laws that cause the universe to operate are given and maintained by Jesus Christ.</a:t>
            </a:r>
          </a:p>
          <a:p>
            <a:r>
              <a:rPr lang="en-US" sz="2600" dirty="0"/>
              <a:t>Therefore the so-called natural laws are divine laws.</a:t>
            </a:r>
            <a:endParaRPr lang="en-US" sz="2600" b="1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695918-CDEC-48E9-B98C-2AD54911E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2522"/>
            <a:ext cx="8229600" cy="723275"/>
          </a:xfrm>
        </p:spPr>
        <p:txBody>
          <a:bodyPr>
            <a:spAutoFit/>
          </a:bodyPr>
          <a:lstStyle/>
          <a:p>
            <a:r>
              <a:rPr lang="en-US" baseline="0" dirty="0">
                <a:solidFill>
                  <a:schemeClr val="tx1"/>
                </a:solidFill>
              </a:rPr>
              <a:t>Christ’s Preeminence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73238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/>
              <a:t>Shown In His Relationship To The Church. (Colossians 1:18-19)</a:t>
            </a:r>
          </a:p>
          <a:p>
            <a:r>
              <a:rPr lang="en-US" sz="2400" b="1" dirty="0"/>
              <a:t>He is the head of the body. (Colossians 1:18)</a:t>
            </a:r>
          </a:p>
          <a:p>
            <a:r>
              <a:rPr lang="en-US" sz="2400" dirty="0"/>
              <a:t>The church is described as the body in several NT passages. (cf. Ephesians 1:22-23; 5:23-24; 4:4; </a:t>
            </a:r>
            <a:br>
              <a:rPr lang="en-US" sz="2400" dirty="0"/>
            </a:br>
            <a:r>
              <a:rPr lang="en-US" sz="2400" dirty="0"/>
              <a:t>1 Corinthians 12)</a:t>
            </a:r>
          </a:p>
          <a:p>
            <a:r>
              <a:rPr lang="en-US" sz="2400" dirty="0"/>
              <a:t>There is only one body (Ephesians 4:4), thus only one church.</a:t>
            </a:r>
          </a:p>
          <a:p>
            <a:r>
              <a:rPr lang="en-US" sz="2400" dirty="0"/>
              <a:t>In the human body, the head guides the body and without the head the body is powerless to act.</a:t>
            </a:r>
          </a:p>
          <a:p>
            <a:r>
              <a:rPr lang="en-US" sz="2400" dirty="0"/>
              <a:t>Every word and action of the church must be governed and directed by Jesus Christ. </a:t>
            </a:r>
            <a:br>
              <a:rPr lang="en-US" sz="2400" dirty="0"/>
            </a:br>
            <a:r>
              <a:rPr lang="en-US" sz="2400" dirty="0"/>
              <a:t>(cf. Matthew 21:23-27; cf. Colossians 3:17)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9969D30-3D72-40D7-99C8-476B1638A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2522"/>
            <a:ext cx="8229600" cy="723275"/>
          </a:xfrm>
        </p:spPr>
        <p:txBody>
          <a:bodyPr>
            <a:spAutoFit/>
          </a:bodyPr>
          <a:lstStyle/>
          <a:p>
            <a:r>
              <a:rPr lang="en-US" baseline="0" dirty="0">
                <a:solidFill>
                  <a:schemeClr val="tx1"/>
                </a:solidFill>
              </a:rPr>
              <a:t>Christ’s Preeminence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30"/>
            <a:ext cx="8229600" cy="3693319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/>
              <a:t>Shown In His Relationship To The Church. (Colossians 1:18-19)</a:t>
            </a:r>
            <a:endParaRPr lang="en-US" sz="2800" dirty="0"/>
          </a:p>
          <a:p>
            <a:r>
              <a:rPr lang="en-US" sz="2800" b="1" dirty="0"/>
              <a:t>He is the beginning of the church. </a:t>
            </a:r>
            <a:br>
              <a:rPr lang="en-US" sz="2800" b="1" dirty="0"/>
            </a:br>
            <a:r>
              <a:rPr lang="en-US" sz="2800" b="1" dirty="0"/>
              <a:t>(Matthew 16:18)</a:t>
            </a:r>
          </a:p>
          <a:p>
            <a:pPr>
              <a:buNone/>
            </a:pPr>
            <a:endParaRPr lang="en-US" sz="2800" dirty="0"/>
          </a:p>
          <a:p>
            <a:r>
              <a:rPr lang="en-US" sz="2800" dirty="0"/>
              <a:t>We must not bring its lofty mission down to serve the outward man, but rather we must keep it pure to serve Him who died for it.</a:t>
            </a:r>
            <a:endParaRPr lang="en-US" sz="2800" u="sng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6DD1B28-F4F6-406E-AFF5-06A61EE5F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2522"/>
            <a:ext cx="8229600" cy="723275"/>
          </a:xfrm>
        </p:spPr>
        <p:txBody>
          <a:bodyPr>
            <a:spAutoFit/>
          </a:bodyPr>
          <a:lstStyle/>
          <a:p>
            <a:r>
              <a:rPr lang="en-US" baseline="0" dirty="0">
                <a:solidFill>
                  <a:schemeClr val="tx1"/>
                </a:solidFill>
              </a:rPr>
              <a:t>Christ’s Preeminence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122" y="1302218"/>
            <a:ext cx="8917756" cy="5047536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dirty="0"/>
              <a:t>Shown In His Relationship To The Church. (Colossians 1:18-19)</a:t>
            </a:r>
            <a:endParaRPr lang="en-US" sz="2800" dirty="0"/>
          </a:p>
          <a:p>
            <a:r>
              <a:rPr lang="en-US" sz="2800" b="1" dirty="0"/>
              <a:t>He is the</a:t>
            </a:r>
            <a:r>
              <a:rPr lang="en-US" sz="2800" dirty="0"/>
              <a:t> </a:t>
            </a:r>
            <a:r>
              <a:rPr lang="en-US" sz="2800" i="1" dirty="0"/>
              <a:t>“</a:t>
            </a:r>
            <a:r>
              <a:rPr lang="en-US" sz="2800" b="1" i="1" dirty="0"/>
              <a:t>firstborn from the dead</a:t>
            </a:r>
            <a:r>
              <a:rPr lang="en-US" sz="2800" i="1" dirty="0"/>
              <a:t>.”</a:t>
            </a:r>
            <a:r>
              <a:rPr lang="en-US" sz="2600" dirty="0"/>
              <a:t> </a:t>
            </a:r>
          </a:p>
          <a:p>
            <a:r>
              <a:rPr lang="en-US" sz="2600" dirty="0"/>
              <a:t>Jesus was not the first to be raised from the dead.</a:t>
            </a:r>
          </a:p>
          <a:p>
            <a:pPr lvl="1"/>
            <a:r>
              <a:rPr lang="en-US" sz="2200" dirty="0"/>
              <a:t>The prophet Elijah prays and God raises a young boy from death (1 Kings 17:17-24)</a:t>
            </a:r>
          </a:p>
          <a:p>
            <a:pPr lvl="1"/>
            <a:r>
              <a:rPr lang="en-US" sz="2200" dirty="0"/>
              <a:t>Elisha raises the son of the woman of Shunem (2 Kings 4:32-37) whose birth he previously foretold (2 Kings 4:8-16)</a:t>
            </a:r>
          </a:p>
          <a:p>
            <a:pPr lvl="1"/>
            <a:r>
              <a:rPr lang="en-US" sz="2600" dirty="0"/>
              <a:t>Widow of Nain, son. Luke 7:11</a:t>
            </a:r>
          </a:p>
          <a:p>
            <a:pPr lvl="1"/>
            <a:r>
              <a:rPr lang="en-US" sz="2600" dirty="0"/>
              <a:t>Lazarus. John 11:41-44</a:t>
            </a:r>
          </a:p>
          <a:p>
            <a:r>
              <a:rPr lang="en-US" sz="3000" dirty="0"/>
              <a:t>Yet, He is alive for evermore. Revelation 1:18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4C95F23-D1DE-4816-BABE-B05CC9671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2522"/>
            <a:ext cx="8229600" cy="723275"/>
          </a:xfrm>
        </p:spPr>
        <p:txBody>
          <a:bodyPr>
            <a:spAutoFit/>
          </a:bodyPr>
          <a:lstStyle/>
          <a:p>
            <a:r>
              <a:rPr lang="en-US" baseline="0" dirty="0">
                <a:solidFill>
                  <a:schemeClr val="tx1"/>
                </a:solidFill>
              </a:rPr>
              <a:t>Christ’s Preeminence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81330"/>
            <a:ext cx="8686800" cy="409342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/>
              <a:t>Shown In His Relationship To The Church. (Colossians 1:18-19)</a:t>
            </a:r>
            <a:r>
              <a:rPr lang="en-US" sz="2800" dirty="0"/>
              <a:t> </a:t>
            </a:r>
          </a:p>
          <a:p>
            <a:r>
              <a:rPr lang="en-US" b="1" baseline="0" dirty="0"/>
              <a:t>The climax is that</a:t>
            </a:r>
            <a:r>
              <a:rPr lang="en-US" baseline="0" dirty="0"/>
              <a:t> </a:t>
            </a:r>
            <a:r>
              <a:rPr lang="en-US" i="1" baseline="0" dirty="0"/>
              <a:t>“</a:t>
            </a:r>
            <a:r>
              <a:rPr lang="en-US" b="1" i="1" baseline="0" dirty="0"/>
              <a:t>in </a:t>
            </a:r>
            <a:r>
              <a:rPr lang="en-US" sz="3200" b="1" i="1" u="sng" dirty="0"/>
              <a:t>all things </a:t>
            </a:r>
            <a:r>
              <a:rPr lang="en-US" b="1" i="1" baseline="0" dirty="0"/>
              <a:t>he might have the preeminence</a:t>
            </a:r>
            <a:r>
              <a:rPr lang="en-US" i="1" baseline="0" dirty="0"/>
              <a:t>.”</a:t>
            </a:r>
            <a:r>
              <a:rPr lang="en-US" b="1" i="1" dirty="0"/>
              <a:t> </a:t>
            </a:r>
            <a:r>
              <a:rPr lang="en-US" b="1" baseline="0" dirty="0"/>
              <a:t>i.e.</a:t>
            </a:r>
            <a:r>
              <a:rPr lang="en-US" baseline="0" dirty="0"/>
              <a:t> “</a:t>
            </a:r>
            <a:r>
              <a:rPr lang="en-US" b="1" baseline="0" dirty="0"/>
              <a:t>be first, have first place</a:t>
            </a:r>
            <a:r>
              <a:rPr lang="en-US" baseline="0" dirty="0"/>
              <a:t>.”</a:t>
            </a:r>
          </a:p>
          <a:p>
            <a:r>
              <a:rPr lang="en-US" baseline="0" dirty="0"/>
              <a:t>The final triumph of His resurrection has given Him every right to be Lord of all.</a:t>
            </a:r>
            <a:br>
              <a:rPr lang="en-US" baseline="0" dirty="0"/>
            </a:br>
            <a:r>
              <a:rPr lang="en-US" baseline="0" dirty="0"/>
              <a:t>(cf. Genesis 3:15; Romans 1:3-4; Acts 2:22-36)</a:t>
            </a:r>
          </a:p>
          <a:p>
            <a:r>
              <a:rPr lang="en-US" baseline="0" dirty="0"/>
              <a:t>Jesus is worthy of the highest place of honor that either heaven or earth can provide.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0D05EF5-094D-48AF-9437-DA8A9ADD9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2522"/>
            <a:ext cx="8229600" cy="723275"/>
          </a:xfrm>
        </p:spPr>
        <p:txBody>
          <a:bodyPr>
            <a:spAutoFit/>
          </a:bodyPr>
          <a:lstStyle/>
          <a:p>
            <a:r>
              <a:rPr lang="en-US" baseline="0" dirty="0">
                <a:solidFill>
                  <a:schemeClr val="tx1"/>
                </a:solidFill>
              </a:rPr>
              <a:t>Christ’s Preeminence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30"/>
            <a:ext cx="8229600" cy="346505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/>
              <a:t>Shown In His Relationship To Sin And The Sinner. (Colossians 1:20-23)</a:t>
            </a:r>
            <a:endParaRPr lang="en-US" sz="2800" dirty="0"/>
          </a:p>
          <a:p>
            <a:r>
              <a:rPr lang="en-US" b="1" baseline="0" dirty="0"/>
              <a:t>The object of His coming was to bring reconciliation.</a:t>
            </a:r>
          </a:p>
          <a:p>
            <a:r>
              <a:rPr lang="en-US" baseline="0" dirty="0"/>
              <a:t>Sin causes enmity or separation between man and God. (Isaiah 59:1-2)</a:t>
            </a:r>
          </a:p>
          <a:p>
            <a:pPr lvl="1"/>
            <a:r>
              <a:rPr lang="en-US" baseline="0" dirty="0"/>
              <a:t>Sin must be removed before friendship can exist. </a:t>
            </a:r>
            <a:br>
              <a:rPr lang="en-US" baseline="0" dirty="0"/>
            </a:br>
            <a:r>
              <a:rPr lang="en-US" baseline="0" dirty="0"/>
              <a:t>(cf. James 4:4)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24EFD11-A9BA-4430-99DC-471E1007F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2522"/>
            <a:ext cx="8229600" cy="723275"/>
          </a:xfrm>
        </p:spPr>
        <p:txBody>
          <a:bodyPr>
            <a:spAutoFit/>
          </a:bodyPr>
          <a:lstStyle/>
          <a:p>
            <a:r>
              <a:rPr lang="en-US" baseline="0" dirty="0">
                <a:solidFill>
                  <a:schemeClr val="tx1"/>
                </a:solidFill>
              </a:rPr>
              <a:t>Christ’s Preeminence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81330"/>
            <a:ext cx="8686800" cy="5165517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>
            <a:spAutoFit/>
          </a:bodyPr>
          <a:lstStyle/>
          <a:p>
            <a:pPr>
              <a:buNone/>
            </a:pPr>
            <a:r>
              <a:rPr lang="en-US" sz="3000" b="1" dirty="0"/>
              <a:t>Shown In His Relationship To Sin And The Sinner. (Colossians 1:20-23)</a:t>
            </a:r>
            <a:endParaRPr lang="en-US" sz="3000" dirty="0"/>
          </a:p>
          <a:p>
            <a:r>
              <a:rPr lang="en-US" b="1" baseline="0" dirty="0"/>
              <a:t>The MEDIUM of reconciliation is the BLOOD of His cross.</a:t>
            </a:r>
            <a:br>
              <a:rPr lang="en-US" dirty="0"/>
            </a:br>
            <a:r>
              <a:rPr lang="en-US" baseline="0" dirty="0"/>
              <a:t>cf. Hebrews 9:22, </a:t>
            </a:r>
            <a:r>
              <a:rPr lang="en-US" i="1" baseline="0" dirty="0"/>
              <a:t>“Without shedding of blood there is no remission.” We must have remission of sins before we have reconciliation.</a:t>
            </a:r>
          </a:p>
          <a:p>
            <a:r>
              <a:rPr lang="en-US" baseline="0" dirty="0"/>
              <a:t>Reconciliation is </a:t>
            </a:r>
            <a:r>
              <a:rPr lang="en-US" i="1" baseline="0" dirty="0"/>
              <a:t>“Through His blood.”</a:t>
            </a:r>
            <a:r>
              <a:rPr lang="en-US" baseline="0" dirty="0"/>
              <a:t> </a:t>
            </a:r>
            <a:br>
              <a:rPr lang="en-US" baseline="0" dirty="0"/>
            </a:br>
            <a:r>
              <a:rPr lang="en-US" baseline="0" dirty="0"/>
              <a:t>(cf. Ephesians 2:11-18)</a:t>
            </a:r>
          </a:p>
          <a:p>
            <a:pPr lvl="1"/>
            <a:r>
              <a:rPr lang="en-US" baseline="0" dirty="0"/>
              <a:t>The demand of the Law has been satisfied. </a:t>
            </a:r>
            <a:br>
              <a:rPr lang="en-US" baseline="0" dirty="0"/>
            </a:br>
            <a:r>
              <a:rPr lang="en-US" baseline="0" dirty="0"/>
              <a:t>(Romans 3:24-25)</a:t>
            </a:r>
          </a:p>
          <a:p>
            <a:pPr lvl="1"/>
            <a:r>
              <a:rPr lang="en-US" baseline="0" dirty="0"/>
              <a:t>The curse of the Law has been born. (Galatians 3:13)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9C498CB-513F-488D-9D38-1FF0D1C88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2522"/>
            <a:ext cx="8229600" cy="723275"/>
          </a:xfrm>
        </p:spPr>
        <p:txBody>
          <a:bodyPr>
            <a:spAutoFit/>
          </a:bodyPr>
          <a:lstStyle/>
          <a:p>
            <a:r>
              <a:rPr lang="en-US" baseline="0" dirty="0">
                <a:solidFill>
                  <a:schemeClr val="tx1"/>
                </a:solidFill>
              </a:rPr>
              <a:t>Christ’s Preeminence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30"/>
            <a:ext cx="8229600" cy="343427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b="1" baseline="0" dirty="0"/>
              <a:t>Shown In His Relationship To Sin And The Sinner. (Colossians 1:20-23)</a:t>
            </a:r>
            <a:endParaRPr lang="en-US" baseline="0" dirty="0"/>
          </a:p>
          <a:p>
            <a:r>
              <a:rPr lang="en-US" baseline="0" dirty="0"/>
              <a:t>The condition prior to reconciliation … ALIENS.</a:t>
            </a:r>
          </a:p>
          <a:p>
            <a:pPr lvl="1"/>
            <a:r>
              <a:rPr lang="en-US" baseline="0" dirty="0"/>
              <a:t>In past times they were </a:t>
            </a:r>
            <a:r>
              <a:rPr lang="en-US" i="1" baseline="0" dirty="0"/>
              <a:t>“alienated.”</a:t>
            </a:r>
            <a:br>
              <a:rPr lang="en-US" baseline="0" dirty="0"/>
            </a:br>
            <a:r>
              <a:rPr lang="en-US" baseline="0" dirty="0"/>
              <a:t>Colossians 1:21; Ephesians 2:12-13</a:t>
            </a:r>
          </a:p>
          <a:p>
            <a:r>
              <a:rPr lang="en-US" baseline="0" dirty="0"/>
              <a:t>Enemies in their mind in evil works.</a:t>
            </a:r>
            <a:br>
              <a:rPr lang="en-US" baseline="0" dirty="0"/>
            </a:br>
            <a:r>
              <a:rPr lang="en-US" baseline="0" dirty="0"/>
              <a:t>(cf. Romans 5:10;</a:t>
            </a:r>
            <a:r>
              <a:rPr lang="en-US" dirty="0"/>
              <a:t> </a:t>
            </a:r>
            <a:r>
              <a:rPr lang="en-US" baseline="0" dirty="0"/>
              <a:t>cf. Ephesians 4:17-20)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344CDA7-682F-45E7-84A6-5F276E567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2522"/>
            <a:ext cx="8229600" cy="723275"/>
          </a:xfrm>
        </p:spPr>
        <p:txBody>
          <a:bodyPr>
            <a:spAutoFit/>
          </a:bodyPr>
          <a:lstStyle/>
          <a:p>
            <a:r>
              <a:rPr lang="en-US" baseline="0" dirty="0">
                <a:solidFill>
                  <a:schemeClr val="tx1"/>
                </a:solidFill>
              </a:rPr>
              <a:t>Christ’s Preeminence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121" y="1283363"/>
            <a:ext cx="8927183" cy="4885953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000" b="1" dirty="0"/>
              <a:t>Shown In His Relationship To Sin And The Sinner. (Colossians 1:20-23)</a:t>
            </a:r>
            <a:endParaRPr lang="en-US" sz="3000" dirty="0"/>
          </a:p>
          <a:p>
            <a:r>
              <a:rPr lang="en-US" b="1" baseline="0" dirty="0"/>
              <a:t>The GOSPEL is the MESSAGE of reconciliation. </a:t>
            </a:r>
            <a:r>
              <a:rPr lang="en-US" baseline="0" dirty="0"/>
              <a:t>(Colossians 1:23; </a:t>
            </a:r>
            <a:r>
              <a:rPr lang="en-US" dirty="0"/>
              <a:t>2</a:t>
            </a:r>
            <a:r>
              <a:rPr lang="en-US" baseline="0" dirty="0"/>
              <a:t> Corinthians 5:16-20; cf. 6:3)</a:t>
            </a:r>
          </a:p>
          <a:p>
            <a:pPr lvl="1"/>
            <a:r>
              <a:rPr lang="en-US" baseline="0" dirty="0"/>
              <a:t>Romans 1:16 – Gospel is God’s power unto salvation.</a:t>
            </a:r>
          </a:p>
          <a:p>
            <a:r>
              <a:rPr lang="en-US" baseline="0" dirty="0"/>
              <a:t>It is by obedience to the gospel that one is forgiven of his sins by the blood of Christ. </a:t>
            </a:r>
            <a:br>
              <a:rPr lang="en-US" baseline="0" dirty="0"/>
            </a:br>
            <a:r>
              <a:rPr lang="en-US" baseline="0" dirty="0"/>
              <a:t>(Mark 16:16; Acts 2:38)</a:t>
            </a:r>
          </a:p>
          <a:p>
            <a:r>
              <a:rPr lang="en-US" baseline="0" dirty="0"/>
              <a:t>When one is baptized into Christ he is saved by the blood of Christ. (Romans 6:3-4; cf. Hebrews 10:22)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2C5D4B9-8BC1-46D8-B82A-B81C90501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2522"/>
            <a:ext cx="8229600" cy="723275"/>
          </a:xfrm>
        </p:spPr>
        <p:txBody>
          <a:bodyPr>
            <a:spAutoFit/>
          </a:bodyPr>
          <a:lstStyle/>
          <a:p>
            <a:r>
              <a:rPr lang="en-US" baseline="0" dirty="0">
                <a:solidFill>
                  <a:schemeClr val="tx1"/>
                </a:solidFill>
              </a:rPr>
              <a:t>Christ’s Preeminence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975" y="1368206"/>
            <a:ext cx="8870623" cy="4832092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/>
              <a:t>Of Prophecies of Jesus.</a:t>
            </a:r>
          </a:p>
          <a:p>
            <a:pPr marL="109728" indent="0">
              <a:buNone/>
            </a:pPr>
            <a:r>
              <a:rPr lang="en-US" sz="3200" dirty="0"/>
              <a:t>Genesis 3:15; 12:1-3; 22:18; etc.</a:t>
            </a:r>
          </a:p>
          <a:p>
            <a:r>
              <a:rPr lang="en-US" sz="3200" dirty="0"/>
              <a:t>Prophecies of His birth … fulfillment.</a:t>
            </a:r>
          </a:p>
          <a:p>
            <a:r>
              <a:rPr lang="en-US" sz="3200" dirty="0"/>
              <a:t>Prophecies of His character … fulfillment.</a:t>
            </a:r>
          </a:p>
          <a:p>
            <a:r>
              <a:rPr lang="en-US" sz="3200" dirty="0"/>
              <a:t>Prophecies of His ministry … fulfillment</a:t>
            </a:r>
          </a:p>
          <a:p>
            <a:r>
              <a:rPr lang="en-US" sz="3200" dirty="0"/>
              <a:t>Prophecies of His betrayal, trial, and crucifixion … fulfillment.</a:t>
            </a:r>
          </a:p>
          <a:p>
            <a:r>
              <a:rPr lang="en-US" sz="3200" dirty="0"/>
              <a:t>Prophecies of His resurrection and exaltation … fulfillment.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Background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30"/>
            <a:ext cx="8229600" cy="271869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/>
              <a:t>Shown In His Relationship To Sin And The Sinner. (Colossians 1:20-23)</a:t>
            </a:r>
            <a:endParaRPr lang="en-US" sz="2800" dirty="0"/>
          </a:p>
          <a:p>
            <a:r>
              <a:rPr lang="en-US" b="1" baseline="0" dirty="0"/>
              <a:t>Reconciliation brings OBLIGATIONS.</a:t>
            </a:r>
          </a:p>
          <a:p>
            <a:r>
              <a:rPr lang="en-US" baseline="0" dirty="0"/>
              <a:t>Colossians 1:22-23 tells us that we must </a:t>
            </a:r>
            <a:r>
              <a:rPr lang="en-US" i="1" baseline="0" dirty="0"/>
              <a:t>“stand fast in the faith” </a:t>
            </a:r>
            <a:r>
              <a:rPr lang="en-US" baseline="0" dirty="0"/>
              <a:t>and remain loyal and true to Him</a:t>
            </a:r>
            <a:r>
              <a:rPr lang="en-US" i="1" baseline="0" dirty="0"/>
              <a:t>.</a:t>
            </a:r>
            <a:r>
              <a:rPr lang="en-US" baseline="0" dirty="0"/>
              <a:t> (cf. </a:t>
            </a:r>
            <a:r>
              <a:rPr lang="en-US" dirty="0"/>
              <a:t>1 </a:t>
            </a:r>
            <a:r>
              <a:rPr lang="en-US" baseline="0" dirty="0"/>
              <a:t>Corinthians 15:58)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DE33804-DA25-4E4A-B93A-8554EBB0C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2522"/>
            <a:ext cx="8229600" cy="723275"/>
          </a:xfrm>
        </p:spPr>
        <p:txBody>
          <a:bodyPr>
            <a:spAutoFit/>
          </a:bodyPr>
          <a:lstStyle/>
          <a:p>
            <a:r>
              <a:rPr lang="en-US" baseline="0" dirty="0">
                <a:solidFill>
                  <a:schemeClr val="tx1"/>
                </a:solidFill>
              </a:rPr>
              <a:t>Christ’s Preeminence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7442"/>
            <a:ext cx="8229600" cy="1354217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Preeminence Of Jesus Is Shown By His Relationships To: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672894"/>
            <a:ext cx="2851608" cy="4414029"/>
          </a:xfrm>
        </p:spPr>
        <p:txBody>
          <a:bodyPr wrap="square">
            <a:spAutoFit/>
          </a:bodyPr>
          <a:lstStyle/>
          <a:p>
            <a:r>
              <a:rPr lang="en-US" sz="3200" b="1" dirty="0"/>
              <a:t>God</a:t>
            </a:r>
          </a:p>
          <a:p>
            <a:pPr lvl="1"/>
            <a:r>
              <a:rPr lang="en-US" sz="2800" dirty="0"/>
              <a:t>Image</a:t>
            </a:r>
          </a:p>
          <a:p>
            <a:pPr lvl="1"/>
            <a:r>
              <a:rPr lang="en-US" sz="2800" dirty="0"/>
              <a:t>Fulness</a:t>
            </a:r>
          </a:p>
          <a:p>
            <a:pPr lvl="1">
              <a:buNone/>
            </a:pPr>
            <a:endParaRPr lang="en-US" sz="2800" dirty="0"/>
          </a:p>
          <a:p>
            <a:r>
              <a:rPr lang="en-US" sz="3200" b="1" dirty="0"/>
              <a:t>Creation</a:t>
            </a:r>
          </a:p>
          <a:p>
            <a:pPr lvl="1"/>
            <a:r>
              <a:rPr lang="en-US" sz="2800" dirty="0"/>
              <a:t>Firstborn</a:t>
            </a:r>
          </a:p>
          <a:p>
            <a:pPr lvl="1"/>
            <a:r>
              <a:rPr lang="en-US" sz="2800" dirty="0"/>
              <a:t>Creator</a:t>
            </a:r>
          </a:p>
          <a:p>
            <a:pPr lvl="1"/>
            <a:r>
              <a:rPr lang="en-US" sz="2800" dirty="0"/>
              <a:t>Goal or end</a:t>
            </a:r>
          </a:p>
          <a:p>
            <a:pPr lvl="1"/>
            <a:r>
              <a:rPr lang="en-US" sz="2800" dirty="0"/>
              <a:t>Sustainer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40784" y="1672894"/>
            <a:ext cx="5552387" cy="4832092"/>
          </a:xfrm>
        </p:spPr>
        <p:txBody>
          <a:bodyPr wrap="square">
            <a:spAutoFit/>
          </a:bodyPr>
          <a:lstStyle/>
          <a:p>
            <a:r>
              <a:rPr lang="en-US" sz="3200" b="1" dirty="0"/>
              <a:t>Church</a:t>
            </a:r>
          </a:p>
          <a:p>
            <a:pPr lvl="1"/>
            <a:r>
              <a:rPr lang="en-US" sz="2800" dirty="0"/>
              <a:t>Head</a:t>
            </a:r>
          </a:p>
          <a:p>
            <a:pPr lvl="1"/>
            <a:r>
              <a:rPr lang="en-US" sz="2800" dirty="0"/>
              <a:t>Beginning</a:t>
            </a:r>
          </a:p>
          <a:p>
            <a:pPr lvl="1"/>
            <a:r>
              <a:rPr lang="en-US" sz="2800" dirty="0"/>
              <a:t>Firstborn from the dead</a:t>
            </a:r>
          </a:p>
          <a:p>
            <a:pPr lvl="1">
              <a:buNone/>
            </a:pPr>
            <a:endParaRPr lang="en-US" sz="2800" dirty="0"/>
          </a:p>
          <a:p>
            <a:r>
              <a:rPr lang="en-US" sz="3200" b="1" dirty="0"/>
              <a:t>Sin and Sinners</a:t>
            </a:r>
          </a:p>
          <a:p>
            <a:pPr lvl="1"/>
            <a:r>
              <a:rPr lang="en-US" sz="2800" dirty="0"/>
              <a:t>Reconciler</a:t>
            </a:r>
          </a:p>
          <a:p>
            <a:pPr lvl="1"/>
            <a:r>
              <a:rPr lang="en-US" sz="2800" dirty="0"/>
              <a:t>Medium: Blood of the cross</a:t>
            </a:r>
          </a:p>
          <a:p>
            <a:pPr lvl="1"/>
            <a:r>
              <a:rPr lang="en-US" sz="2800" dirty="0"/>
              <a:t>Prior Condition: Aliens</a:t>
            </a:r>
          </a:p>
          <a:p>
            <a:pPr lvl="1"/>
            <a:r>
              <a:rPr lang="en-US" sz="2800" dirty="0"/>
              <a:t>Message: Gospel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548" y="1349352"/>
            <a:ext cx="8880050" cy="4878259"/>
          </a:xfrm>
        </p:spPr>
        <p:txBody>
          <a:bodyPr wrap="square">
            <a:spAutoFit/>
          </a:bodyPr>
          <a:lstStyle/>
          <a:p>
            <a:r>
              <a:rPr lang="en-US" sz="3200" b="1" dirty="0"/>
              <a:t>Gnosticism … </a:t>
            </a:r>
            <a:r>
              <a:rPr lang="en-US" sz="3200" dirty="0"/>
              <a:t>The intellectual ones.</a:t>
            </a:r>
          </a:p>
          <a:p>
            <a:pPr lvl="1"/>
            <a:r>
              <a:rPr lang="en-US" sz="2800" dirty="0"/>
              <a:t>These men were not satisfied with the simplicity of New Testament Christianity and thus attempted to turn Christianity into a philosophy and make it common with other philosophies of the time; that salvation was not for every man, but only for the intellectual.</a:t>
            </a:r>
            <a:endParaRPr lang="en-US" sz="2600" dirty="0"/>
          </a:p>
          <a:p>
            <a:pPr lvl="1"/>
            <a:r>
              <a:rPr lang="en-US" sz="2600" dirty="0"/>
              <a:t>Paul said salvation is redemption … forgiveness of sins (Colossians 1:14), and that it is available to every man </a:t>
            </a:r>
            <a:r>
              <a:rPr lang="en-US" sz="2600" i="1" dirty="0"/>
              <a:t>“in Christ.” </a:t>
            </a:r>
            <a:r>
              <a:rPr lang="en-US" sz="2600" dirty="0"/>
              <a:t>(Colossians 1:28)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Background Of The Colossians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3870" y="306051"/>
            <a:ext cx="7772400" cy="1446550"/>
          </a:xfrm>
        </p:spPr>
        <p:txBody>
          <a:bodyPr>
            <a:spAutoFit/>
          </a:bodyPr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Paul’s Declaration Of Christ’s Preeminence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2"/>
            <a:ext cx="7772400" cy="3211135"/>
          </a:xfrm>
        </p:spPr>
        <p:txBody>
          <a:bodyPr>
            <a:spAutoFit/>
          </a:bodyPr>
          <a:lstStyle/>
          <a:p>
            <a:pPr marL="227013" indent="-227013" algn="l">
              <a:buFont typeface="Wingdings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It was Paul’s aim against this background to present a beautiful picture of salvation in Jesus Christ.</a:t>
            </a:r>
          </a:p>
          <a:p>
            <a:pPr marL="227013" algn="l"/>
            <a:r>
              <a:rPr lang="en-US" sz="2800" i="1" dirty="0">
                <a:solidFill>
                  <a:schemeClr val="tx1"/>
                </a:solidFill>
              </a:rPr>
              <a:t>“</a:t>
            </a:r>
            <a:r>
              <a:rPr lang="en-US" sz="2800" b="1" i="1" dirty="0">
                <a:solidFill>
                  <a:schemeClr val="tx1"/>
                </a:solidFill>
              </a:rPr>
              <a:t>that in all things He might have the preeminence</a:t>
            </a:r>
            <a:r>
              <a:rPr lang="en-US" sz="2800" i="1" dirty="0">
                <a:solidFill>
                  <a:schemeClr val="tx1"/>
                </a:solidFill>
              </a:rPr>
              <a:t>.”</a:t>
            </a:r>
          </a:p>
          <a:p>
            <a:pPr marL="227013" indent="-227013" algn="l">
              <a:buFont typeface="Wingdings" pitchFamily="2" charset="2"/>
              <a:buChar char="Ø"/>
            </a:pPr>
            <a:r>
              <a:rPr lang="en-US" sz="2800" dirty="0">
                <a:solidFill>
                  <a:schemeClr val="tx1"/>
                </a:solidFill>
              </a:rPr>
              <a:t>This is shown in all of His relationships. Colossians 1:15-23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6713"/>
            <a:ext cx="7848600" cy="3334246"/>
          </a:xfrm>
        </p:spPr>
        <p:txBody>
          <a:bodyPr>
            <a:spAutoFit/>
          </a:bodyPr>
          <a:lstStyle/>
          <a:p>
            <a:r>
              <a:rPr lang="en-US" sz="2800" dirty="0"/>
              <a:t>“To be first” </a:t>
            </a:r>
            <a:r>
              <a:rPr lang="en-US" sz="2800" i="1" dirty="0"/>
              <a:t>(protos)</a:t>
            </a:r>
            <a:r>
              <a:rPr lang="en-US" sz="2800" dirty="0"/>
              <a:t>, “to be preeminent,” is used of Christ in relation to the Church, Colossians 1:18 (</a:t>
            </a:r>
            <a:r>
              <a:rPr lang="en-US" sz="2400" b="1" i="1" dirty="0"/>
              <a:t>Vine)</a:t>
            </a:r>
          </a:p>
          <a:p>
            <a:r>
              <a:rPr lang="en-US" sz="2800" dirty="0"/>
              <a:t>“To be first (in rank or influence): – have the preeminence”</a:t>
            </a:r>
            <a:r>
              <a:rPr lang="en-US" sz="2400" dirty="0"/>
              <a:t> (</a:t>
            </a:r>
            <a:r>
              <a:rPr lang="en-US" sz="2400" b="1" i="1" dirty="0"/>
              <a:t>Strong)</a:t>
            </a:r>
          </a:p>
          <a:p>
            <a:r>
              <a:rPr lang="en-US" sz="3200" dirty="0"/>
              <a:t>“To be first, hold the first place, </a:t>
            </a:r>
            <a:br>
              <a:rPr lang="en-US" sz="3200" dirty="0"/>
            </a:br>
            <a:r>
              <a:rPr lang="en-US" sz="3200" dirty="0"/>
              <a:t>Colossians 1:18.” </a:t>
            </a:r>
            <a:r>
              <a:rPr lang="en-US" sz="2400" b="1" i="1" dirty="0"/>
              <a:t>(Thayer)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500"/>
            <a:ext cx="8229600" cy="723275"/>
          </a:xfrm>
        </p:spPr>
        <p:txBody>
          <a:bodyPr>
            <a:spAutoFit/>
          </a:bodyPr>
          <a:lstStyle/>
          <a:p>
            <a:r>
              <a:rPr lang="en-US" b="0" i="1" dirty="0">
                <a:solidFill>
                  <a:schemeClr val="tx1"/>
                </a:solidFill>
              </a:rPr>
              <a:t>“</a:t>
            </a:r>
            <a:r>
              <a:rPr lang="en-US" b="1" i="1" dirty="0">
                <a:solidFill>
                  <a:schemeClr val="tx1"/>
                </a:solidFill>
              </a:rPr>
              <a:t>Preeminence</a:t>
            </a:r>
            <a:r>
              <a:rPr lang="en-US" b="0" i="1" dirty="0">
                <a:solidFill>
                  <a:schemeClr val="tx1"/>
                </a:solidFill>
              </a:rPr>
              <a:t>” </a:t>
            </a:r>
            <a:r>
              <a:rPr lang="en-US" dirty="0">
                <a:solidFill>
                  <a:schemeClr val="tx1"/>
                </a:solidFill>
              </a:rPr>
              <a:t>defined</a:t>
            </a:r>
          </a:p>
        </p:txBody>
      </p:sp>
    </p:spTree>
    <p:extLst>
      <p:ext uri="{BB962C8B-B14F-4D97-AF65-F5344CB8AC3E}">
        <p14:creationId xmlns:p14="http://schemas.microsoft.com/office/powerpoint/2010/main" val="1124224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401" y="1011022"/>
            <a:ext cx="8823489" cy="5816977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200" b="1" dirty="0"/>
              <a:t>Shown In His Relationship To God. Colossians 1:15</a:t>
            </a:r>
          </a:p>
          <a:p>
            <a:pPr>
              <a:spcBef>
                <a:spcPts val="0"/>
              </a:spcBef>
            </a:pPr>
            <a:r>
              <a:rPr lang="en-US" sz="3200" b="1" i="1" dirty="0"/>
              <a:t>He is</a:t>
            </a:r>
            <a:r>
              <a:rPr lang="en-US" sz="3200" i="1" dirty="0"/>
              <a:t> “</a:t>
            </a:r>
            <a:r>
              <a:rPr lang="en-US" sz="3200" b="1" i="1" dirty="0"/>
              <a:t>the image of the invisible God</a:t>
            </a:r>
            <a:r>
              <a:rPr lang="en-US" sz="3200" i="1" dirty="0"/>
              <a:t>” 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He represents the Father perfectly to us</a:t>
            </a:r>
            <a:r>
              <a:rPr lang="en-US" sz="3200" i="1" dirty="0"/>
              <a:t>, “he that hath seen me hath seen the Father”</a:t>
            </a:r>
            <a:r>
              <a:rPr lang="en-US" sz="3200" dirty="0"/>
              <a:t> (John 14:6-11; Hebrews 1:1-3).</a:t>
            </a:r>
          </a:p>
          <a:p>
            <a:pPr>
              <a:spcBef>
                <a:spcPts val="0"/>
              </a:spcBef>
            </a:pPr>
            <a:r>
              <a:rPr lang="en-US" sz="3200" i="1" dirty="0"/>
              <a:t>“</a:t>
            </a:r>
            <a:r>
              <a:rPr lang="en-US" sz="3200" b="1" i="1" dirty="0"/>
              <a:t>Image</a:t>
            </a:r>
            <a:r>
              <a:rPr lang="en-US" sz="3200" i="1" dirty="0"/>
              <a:t>” </a:t>
            </a:r>
            <a:r>
              <a:rPr lang="en-US" sz="3200" dirty="0"/>
              <a:t>also conveys the idea of </a:t>
            </a:r>
            <a:r>
              <a:rPr lang="en-US" sz="3200" i="1" dirty="0"/>
              <a:t>manifestation.</a:t>
            </a:r>
            <a:r>
              <a:rPr lang="en-US" sz="3200" dirty="0"/>
              <a:t> (John 1:1, 14, 18; </a:t>
            </a:r>
            <a:br>
              <a:rPr lang="en-US" sz="3200" dirty="0"/>
            </a:br>
            <a:r>
              <a:rPr lang="en-US" sz="3200" dirty="0"/>
              <a:t>cf. 1 Timothy 3:16)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Paul was telling these Colossians that even though they had not and could not see God, they could know him by looking at Jesus.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2522"/>
            <a:ext cx="8229600" cy="723275"/>
          </a:xfrm>
        </p:spPr>
        <p:txBody>
          <a:bodyPr>
            <a:spAutoFit/>
          </a:bodyPr>
          <a:lstStyle/>
          <a:p>
            <a:r>
              <a:rPr lang="en-US" baseline="0" dirty="0">
                <a:solidFill>
                  <a:schemeClr val="tx1"/>
                </a:solidFill>
              </a:rPr>
              <a:t>Christ’s Preeminence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68" y="1244085"/>
            <a:ext cx="8927184" cy="5273238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dirty="0"/>
              <a:t>Shown In His Relationship To God.</a:t>
            </a:r>
            <a:br>
              <a:rPr lang="en-US" sz="2800" b="1" dirty="0"/>
            </a:br>
            <a:r>
              <a:rPr lang="en-US" sz="2800" b="1" dirty="0"/>
              <a:t>Colossians 1:15</a:t>
            </a:r>
          </a:p>
          <a:p>
            <a:r>
              <a:rPr lang="en-US" sz="2400" b="1" dirty="0"/>
              <a:t>Jesus is the</a:t>
            </a:r>
            <a:r>
              <a:rPr lang="en-US" sz="2400" dirty="0"/>
              <a:t> </a:t>
            </a:r>
            <a:r>
              <a:rPr lang="en-US" sz="2400" i="1" dirty="0"/>
              <a:t>“</a:t>
            </a:r>
            <a:r>
              <a:rPr lang="en-US" sz="2400" b="1" i="1" dirty="0"/>
              <a:t>fulness</a:t>
            </a:r>
            <a:r>
              <a:rPr lang="en-US" sz="2400" i="1" dirty="0"/>
              <a:t>” </a:t>
            </a:r>
            <a:r>
              <a:rPr lang="en-US" sz="2400" b="1" i="1" dirty="0"/>
              <a:t>of God.</a:t>
            </a:r>
            <a:r>
              <a:rPr lang="en-US" sz="2400" b="1" dirty="0"/>
              <a:t> (Colossians 1:19; 2:8-9)</a:t>
            </a:r>
          </a:p>
          <a:p>
            <a:r>
              <a:rPr lang="en-US" sz="2400" dirty="0"/>
              <a:t>Fulness means He is the whole, of God … all the attributes of deity dwell in Jesus Christ.</a:t>
            </a:r>
          </a:p>
          <a:p>
            <a:r>
              <a:rPr lang="en-US" sz="2400" dirty="0"/>
              <a:t>Christ is not simply a sketch of God; “He is not merely a summary of what God is; He is more than a lifeless portrait of God. In Him there is nothing left out; He is the full and final revelation of God and nothing more is necessary.” (cf. John 14:8-9)</a:t>
            </a:r>
          </a:p>
          <a:p>
            <a:pPr marL="109728" indent="0">
              <a:buNone/>
            </a:pPr>
            <a:endParaRPr lang="en-US" sz="2400" dirty="0"/>
          </a:p>
          <a:p>
            <a:r>
              <a:rPr lang="en-US" sz="2400" dirty="0"/>
              <a:t>cf. The Gnostic view was that Jesus was only an emanation from God.</a:t>
            </a:r>
            <a:endParaRPr lang="en-US" sz="1800" b="1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A98925B-0D18-408A-A10F-57F46C0DD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2522"/>
            <a:ext cx="8229600" cy="723275"/>
          </a:xfrm>
        </p:spPr>
        <p:txBody>
          <a:bodyPr>
            <a:spAutoFit/>
          </a:bodyPr>
          <a:lstStyle/>
          <a:p>
            <a:r>
              <a:rPr lang="en-US" baseline="0" dirty="0">
                <a:solidFill>
                  <a:schemeClr val="tx1"/>
                </a:solidFill>
              </a:rPr>
              <a:t>Christ’s Preeminence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6530"/>
            <a:ext cx="8229600" cy="5116785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dirty="0"/>
              <a:t>Shown In His Relationship To God. Colossians 1:15- 17</a:t>
            </a:r>
          </a:p>
          <a:p>
            <a:r>
              <a:rPr lang="en-US" sz="2400" b="1" dirty="0"/>
              <a:t>Jesus is </a:t>
            </a:r>
            <a:r>
              <a:rPr lang="en-US" sz="2400" i="1" dirty="0"/>
              <a:t>“</a:t>
            </a:r>
            <a:r>
              <a:rPr lang="en-US" sz="2400" b="1" i="1" dirty="0"/>
              <a:t>The firstborn of all creation</a:t>
            </a:r>
            <a:r>
              <a:rPr lang="en-US" sz="2400" i="1" dirty="0"/>
              <a:t>.”</a:t>
            </a:r>
          </a:p>
          <a:p>
            <a:r>
              <a:rPr lang="en-US" sz="2400" i="1" dirty="0" err="1"/>
              <a:t>prōtotokos</a:t>
            </a:r>
            <a:r>
              <a:rPr lang="en-US" sz="2400" dirty="0"/>
              <a:t> “pertaining to existing prior to something else – ‘existing first, existing before … existing before all creation’ or ‘existing before anything was created’ Col 1:15. It is possible to understand firstborn as ‘superior in status’”. </a:t>
            </a:r>
            <a:r>
              <a:rPr lang="en-US" sz="1800" i="1" dirty="0"/>
              <a:t>(Greek-English Lexicon Semantic Domain.)</a:t>
            </a:r>
            <a:endParaRPr lang="en-US" sz="2400" i="1" dirty="0"/>
          </a:p>
          <a:p>
            <a:pPr lvl="0">
              <a:buClr>
                <a:srgbClr val="2DA2BF"/>
              </a:buClr>
            </a:pPr>
            <a:r>
              <a:rPr lang="en-US" sz="2400" i="1" dirty="0"/>
              <a:t>“Firstborn” </a:t>
            </a:r>
            <a:r>
              <a:rPr lang="en-US" sz="2400" dirty="0"/>
              <a:t>is a title of honor of the Messiah (Psalms 89:27).</a:t>
            </a:r>
          </a:p>
          <a:p>
            <a:pPr lvl="1">
              <a:buClr>
                <a:srgbClr val="2DA2BF"/>
              </a:buClr>
            </a:pPr>
            <a:r>
              <a:rPr lang="en-US" sz="2000" dirty="0"/>
              <a:t> He is to have the preeminence because He is greater than any created being.</a:t>
            </a:r>
            <a:endParaRPr lang="en-US" sz="2000" b="1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0C1171D-CDBA-4C38-9F37-8E27C1A1E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2522"/>
            <a:ext cx="8229600" cy="723275"/>
          </a:xfrm>
        </p:spPr>
        <p:txBody>
          <a:bodyPr>
            <a:spAutoFit/>
          </a:bodyPr>
          <a:lstStyle/>
          <a:p>
            <a:r>
              <a:rPr lang="en-US" baseline="0" dirty="0">
                <a:solidFill>
                  <a:schemeClr val="tx1"/>
                </a:solidFill>
              </a:rPr>
              <a:t>Christ’s Preeminence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81330"/>
            <a:ext cx="8686800" cy="3262432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/>
              <a:t>Shown In His Relationship To The Creation. Colossians 1:16</a:t>
            </a:r>
          </a:p>
          <a:p>
            <a:r>
              <a:rPr lang="en-US" sz="2800" b="1" dirty="0"/>
              <a:t>All things were created</a:t>
            </a:r>
            <a:r>
              <a:rPr lang="en-US" sz="2800" dirty="0"/>
              <a:t> </a:t>
            </a:r>
            <a:r>
              <a:rPr lang="en-US" sz="2800" i="1" dirty="0"/>
              <a:t>“</a:t>
            </a:r>
            <a:r>
              <a:rPr lang="en-US" sz="2800" b="1" i="1" dirty="0"/>
              <a:t>by Him</a:t>
            </a:r>
            <a:r>
              <a:rPr lang="en-US" sz="2800" i="1" dirty="0"/>
              <a:t>.”</a:t>
            </a:r>
          </a:p>
          <a:p>
            <a:r>
              <a:rPr lang="en-US" sz="2800" dirty="0"/>
              <a:t>From Genesis 1:26-27 we learn that someone was present with the Father at the creation.</a:t>
            </a:r>
          </a:p>
          <a:p>
            <a:r>
              <a:rPr lang="en-US" sz="2800" dirty="0"/>
              <a:t>John 1:1-3 indicates that Jesus was there and was working in the creation. cf. Hebrews 1:2-3</a:t>
            </a:r>
            <a:endParaRPr lang="en-US" sz="2800" b="1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A0B67F4-45CD-4740-B77A-8FADC6598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2522"/>
            <a:ext cx="8229600" cy="723275"/>
          </a:xfrm>
        </p:spPr>
        <p:txBody>
          <a:bodyPr>
            <a:spAutoFit/>
          </a:bodyPr>
          <a:lstStyle/>
          <a:p>
            <a:r>
              <a:rPr lang="en-US" baseline="0" dirty="0">
                <a:solidFill>
                  <a:schemeClr val="tx1"/>
                </a:solidFill>
              </a:rPr>
              <a:t>Christ’s Preeminence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6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1568</Words>
  <Application>Microsoft Office PowerPoint</Application>
  <PresentationFormat>On-screen Show (4:3)</PresentationFormat>
  <Paragraphs>132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Theme16</vt:lpstr>
      <vt:lpstr>Who Is Jesus?</vt:lpstr>
      <vt:lpstr>Background</vt:lpstr>
      <vt:lpstr>Background Of The Colossians</vt:lpstr>
      <vt:lpstr>Paul’s Declaration Of Christ’s Preeminence</vt:lpstr>
      <vt:lpstr>“Preeminence” defined</vt:lpstr>
      <vt:lpstr>Christ’s Preeminence</vt:lpstr>
      <vt:lpstr>Christ’s Preeminence</vt:lpstr>
      <vt:lpstr>Christ’s Preeminence</vt:lpstr>
      <vt:lpstr>Christ’s Preeminence</vt:lpstr>
      <vt:lpstr>Christ’s Preeminence</vt:lpstr>
      <vt:lpstr>Christ’s Preeminence</vt:lpstr>
      <vt:lpstr>Christ’s Preeminence</vt:lpstr>
      <vt:lpstr>Christ’s Preeminence</vt:lpstr>
      <vt:lpstr>Christ’s Preeminence</vt:lpstr>
      <vt:lpstr>Christ’s Preeminence</vt:lpstr>
      <vt:lpstr>Christ’s Preeminence</vt:lpstr>
      <vt:lpstr>Christ’s Preeminence</vt:lpstr>
      <vt:lpstr>Christ’s Preeminence</vt:lpstr>
      <vt:lpstr>Christ’s Preeminence</vt:lpstr>
      <vt:lpstr>Christ’s Preeminence</vt:lpstr>
      <vt:lpstr>The Preeminence Of Jesus Is Shown By His Relationships To: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Is Jesus</dc:title>
  <dc:creator>Micky Galloway</dc:creator>
  <cp:lastModifiedBy>Richard Lidh</cp:lastModifiedBy>
  <cp:revision>17</cp:revision>
  <cp:lastPrinted>2020-12-13T00:04:22Z</cp:lastPrinted>
  <dcterms:created xsi:type="dcterms:W3CDTF">2020-12-12T19:43:08Z</dcterms:created>
  <dcterms:modified xsi:type="dcterms:W3CDTF">2020-12-13T00:04:28Z</dcterms:modified>
</cp:coreProperties>
</file>